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57" r:id="rId3"/>
    <p:sldId id="258" r:id="rId4"/>
    <p:sldId id="259" r:id="rId5"/>
    <p:sldId id="260" r:id="rId6"/>
    <p:sldId id="261" r:id="rId7"/>
  </p:sldIdLst>
  <p:sldSz cx="7559675" cy="10691813"/>
  <p:notesSz cx="6858000" cy="9144000"/>
  <p:embeddedFontLst>
    <p:embeddedFont>
      <p:font typeface="Goldman" panose="020B0604020202020204" charset="0"/>
      <p:regular r:id="rId9"/>
      <p:bold r:id="rId10"/>
    </p:embeddedFont>
    <p:embeddedFont>
      <p:font typeface="Inter" panose="020B0604020202020204" charset="0"/>
      <p:regular r:id="rId11"/>
      <p:bold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68">
          <p15:clr>
            <a:srgbClr val="A4A3A4"/>
          </p15:clr>
        </p15:guide>
        <p15:guide id="2" pos="23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355" y="-6456"/>
      </p:cViewPr>
      <p:guideLst>
        <p:guide orient="horz" pos="3368"/>
        <p:guide pos="238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chin Rajbhar" userId="0f67eaef7525b5e7" providerId="LiveId" clId="{BF9560AF-DB29-40EA-9480-41E31CC87171}"/>
    <pc:docChg chg="undo custSel modSld">
      <pc:chgData name="Sachin Rajbhar" userId="0f67eaef7525b5e7" providerId="LiveId" clId="{BF9560AF-DB29-40EA-9480-41E31CC87171}" dt="2023-06-10T12:30:05.438" v="368" actId="20577"/>
      <pc:docMkLst>
        <pc:docMk/>
      </pc:docMkLst>
      <pc:sldChg chg="modSp mod">
        <pc:chgData name="Sachin Rajbhar" userId="0f67eaef7525b5e7" providerId="LiveId" clId="{BF9560AF-DB29-40EA-9480-41E31CC87171}" dt="2023-06-10T12:30:05.438" v="368" actId="20577"/>
        <pc:sldMkLst>
          <pc:docMk/>
          <pc:sldMk cId="0" sldId="256"/>
        </pc:sldMkLst>
        <pc:spChg chg="mod">
          <ac:chgData name="Sachin Rajbhar" userId="0f67eaef7525b5e7" providerId="LiveId" clId="{BF9560AF-DB29-40EA-9480-41E31CC87171}" dt="2023-06-10T12:30:05.438" v="368" actId="20577"/>
          <ac:spMkLst>
            <pc:docMk/>
            <pc:sldMk cId="0" sldId="256"/>
            <ac:spMk id="72" creationId="{00000000-0000-0000-0000-000000000000}"/>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5ae8bef4e_0_107: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5ae8bef4e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15ae8bef4e_0_130: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15ae8bef4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510c9ae2e1_0_0: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510c9ae2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510c9ae2e1_0_10: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510c9ae2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15ae8bef4e_0_153:notes"/>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15ae8bef4e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57712" y="1547778"/>
            <a:ext cx="7044600" cy="42669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57705" y="5891409"/>
            <a:ext cx="7044600" cy="1647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57705" y="2299346"/>
            <a:ext cx="7044600" cy="4081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57705" y="6552657"/>
            <a:ext cx="7044600" cy="2703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57705" y="4471058"/>
            <a:ext cx="7044600" cy="1749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57705" y="2395696"/>
            <a:ext cx="7044600" cy="7101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57705" y="2395696"/>
            <a:ext cx="3306900" cy="7101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3995291" y="2395696"/>
            <a:ext cx="3306900" cy="7101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57705" y="1154948"/>
            <a:ext cx="2321700" cy="15708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57705" y="2888617"/>
            <a:ext cx="2321700" cy="6609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05325" y="935745"/>
            <a:ext cx="5264700" cy="8503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19508" y="2563450"/>
            <a:ext cx="3344400" cy="3081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19508" y="5826865"/>
            <a:ext cx="3344400" cy="2567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083839" y="1505164"/>
            <a:ext cx="3172200" cy="76812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57705" y="8794266"/>
            <a:ext cx="4959600" cy="12579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57705" y="925091"/>
            <a:ext cx="7044600" cy="1190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57705" y="2395696"/>
            <a:ext cx="7044600" cy="7101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004788" y="9693616"/>
            <a:ext cx="453600" cy="8181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u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investopedia.com/terms/s/smartphone.as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hyperlink" Target="https://www.investopedia.com/markets/quote?tvwidgetsymbol=FB"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33E8C"/>
            </a:gs>
            <a:gs pos="100000">
              <a:srgbClr val="0D0D0D"/>
            </a:gs>
          </a:gsLst>
          <a:lin ang="2700006" scaled="0"/>
        </a:gra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mt="30000"/>
          </a:blip>
          <a:srcRect l="30111" r="30115"/>
          <a:stretch/>
        </p:blipFill>
        <p:spPr>
          <a:xfrm>
            <a:off x="0" y="0"/>
            <a:ext cx="7560003" cy="10692000"/>
          </a:xfrm>
          <a:prstGeom prst="rect">
            <a:avLst/>
          </a:prstGeom>
          <a:noFill/>
          <a:ln>
            <a:noFill/>
          </a:ln>
        </p:spPr>
      </p:pic>
      <p:sp>
        <p:nvSpPr>
          <p:cNvPr id="55" name="Google Shape;55;p13"/>
          <p:cNvSpPr/>
          <p:nvPr/>
        </p:nvSpPr>
        <p:spPr>
          <a:xfrm>
            <a:off x="0" y="0"/>
            <a:ext cx="4201500" cy="1406100"/>
          </a:xfrm>
          <a:prstGeom prst="rect">
            <a:avLst/>
          </a:prstGeom>
          <a:solidFill>
            <a:srgbClr val="FFFFFF">
              <a:alpha val="17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437001" y="8326424"/>
            <a:ext cx="6325800" cy="1406100"/>
          </a:xfrm>
          <a:prstGeom prst="rect">
            <a:avLst/>
          </a:prstGeom>
          <a:solidFill>
            <a:srgbClr val="FFFFFF">
              <a:alpha val="17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13"/>
          <p:cNvGrpSpPr/>
          <p:nvPr/>
        </p:nvGrpSpPr>
        <p:grpSpPr>
          <a:xfrm rot="275016">
            <a:off x="-154204" y="1877235"/>
            <a:ext cx="7848514" cy="3640388"/>
            <a:chOff x="0" y="3028950"/>
            <a:chExt cx="7556663" cy="3885126"/>
          </a:xfrm>
        </p:grpSpPr>
        <p:sp>
          <p:nvSpPr>
            <p:cNvPr id="58" name="Google Shape;58;p13"/>
            <p:cNvSpPr/>
            <p:nvPr/>
          </p:nvSpPr>
          <p:spPr>
            <a:xfrm>
              <a:off x="0" y="3333750"/>
              <a:ext cx="4953000" cy="1514475"/>
            </a:xfrm>
            <a:custGeom>
              <a:avLst/>
              <a:gdLst/>
              <a:ahLst/>
              <a:cxnLst/>
              <a:rect l="l" t="t" r="r" b="b"/>
              <a:pathLst>
                <a:path w="198120" h="60579" extrusionOk="0">
                  <a:moveTo>
                    <a:pt x="0" y="22860"/>
                  </a:moveTo>
                  <a:lnTo>
                    <a:pt x="198120" y="0"/>
                  </a:lnTo>
                  <a:lnTo>
                    <a:pt x="198120" y="37624"/>
                  </a:lnTo>
                  <a:lnTo>
                    <a:pt x="0" y="60579"/>
                  </a:lnTo>
                  <a:close/>
                </a:path>
              </a:pathLst>
            </a:custGeom>
            <a:solidFill>
              <a:srgbClr val="FFFFFF">
                <a:alpha val="17580"/>
              </a:srgbClr>
            </a:solidFill>
            <a:ln>
              <a:noFill/>
            </a:ln>
          </p:spPr>
        </p:sp>
        <p:sp>
          <p:nvSpPr>
            <p:cNvPr id="59" name="Google Shape;59;p13"/>
            <p:cNvSpPr/>
            <p:nvPr/>
          </p:nvSpPr>
          <p:spPr>
            <a:xfrm>
              <a:off x="5033963" y="3143250"/>
              <a:ext cx="1543050" cy="1123950"/>
            </a:xfrm>
            <a:custGeom>
              <a:avLst/>
              <a:gdLst/>
              <a:ahLst/>
              <a:cxnLst/>
              <a:rect l="l" t="t" r="r" b="b"/>
              <a:pathLst>
                <a:path w="61722" h="44958" extrusionOk="0">
                  <a:moveTo>
                    <a:pt x="0" y="7239"/>
                  </a:moveTo>
                  <a:lnTo>
                    <a:pt x="61722" y="0"/>
                  </a:lnTo>
                  <a:lnTo>
                    <a:pt x="61722" y="38100"/>
                  </a:lnTo>
                  <a:lnTo>
                    <a:pt x="0" y="44958"/>
                  </a:lnTo>
                  <a:close/>
                </a:path>
              </a:pathLst>
            </a:custGeom>
            <a:solidFill>
              <a:srgbClr val="FFFFFF">
                <a:alpha val="17580"/>
              </a:srgbClr>
            </a:solidFill>
            <a:ln>
              <a:noFill/>
            </a:ln>
          </p:spPr>
        </p:sp>
        <p:sp>
          <p:nvSpPr>
            <p:cNvPr id="60" name="Google Shape;60;p13"/>
            <p:cNvSpPr/>
            <p:nvPr/>
          </p:nvSpPr>
          <p:spPr>
            <a:xfrm>
              <a:off x="6657975" y="3028950"/>
              <a:ext cx="895350" cy="1052525"/>
            </a:xfrm>
            <a:custGeom>
              <a:avLst/>
              <a:gdLst/>
              <a:ahLst/>
              <a:cxnLst/>
              <a:rect l="l" t="t" r="r" b="b"/>
              <a:pathLst>
                <a:path w="35814" h="42101" extrusionOk="0">
                  <a:moveTo>
                    <a:pt x="0" y="4191"/>
                  </a:moveTo>
                  <a:lnTo>
                    <a:pt x="35814" y="0"/>
                  </a:lnTo>
                  <a:lnTo>
                    <a:pt x="35814" y="38100"/>
                  </a:lnTo>
                  <a:lnTo>
                    <a:pt x="0" y="42101"/>
                  </a:lnTo>
                  <a:close/>
                </a:path>
              </a:pathLst>
            </a:custGeom>
            <a:solidFill>
              <a:srgbClr val="FFFFFF">
                <a:alpha val="17580"/>
              </a:srgbClr>
            </a:solidFill>
            <a:ln>
              <a:noFill/>
            </a:ln>
          </p:spPr>
        </p:sp>
        <p:sp>
          <p:nvSpPr>
            <p:cNvPr id="61" name="Google Shape;61;p13"/>
            <p:cNvSpPr/>
            <p:nvPr/>
          </p:nvSpPr>
          <p:spPr>
            <a:xfrm>
              <a:off x="3338" y="4363425"/>
              <a:ext cx="4953000" cy="1514475"/>
            </a:xfrm>
            <a:custGeom>
              <a:avLst/>
              <a:gdLst/>
              <a:ahLst/>
              <a:cxnLst/>
              <a:rect l="l" t="t" r="r" b="b"/>
              <a:pathLst>
                <a:path w="198120" h="60579" extrusionOk="0">
                  <a:moveTo>
                    <a:pt x="0" y="22860"/>
                  </a:moveTo>
                  <a:lnTo>
                    <a:pt x="198120" y="0"/>
                  </a:lnTo>
                  <a:lnTo>
                    <a:pt x="198120" y="37624"/>
                  </a:lnTo>
                  <a:lnTo>
                    <a:pt x="0" y="60579"/>
                  </a:lnTo>
                  <a:close/>
                </a:path>
              </a:pathLst>
            </a:custGeom>
            <a:solidFill>
              <a:srgbClr val="FFFFFF">
                <a:alpha val="17580"/>
              </a:srgbClr>
            </a:solidFill>
            <a:ln>
              <a:noFill/>
            </a:ln>
          </p:spPr>
        </p:sp>
        <p:sp>
          <p:nvSpPr>
            <p:cNvPr id="62" name="Google Shape;62;p13"/>
            <p:cNvSpPr/>
            <p:nvPr/>
          </p:nvSpPr>
          <p:spPr>
            <a:xfrm>
              <a:off x="5037300" y="4172925"/>
              <a:ext cx="1543050" cy="1123950"/>
            </a:xfrm>
            <a:custGeom>
              <a:avLst/>
              <a:gdLst/>
              <a:ahLst/>
              <a:cxnLst/>
              <a:rect l="l" t="t" r="r" b="b"/>
              <a:pathLst>
                <a:path w="61722" h="44958" extrusionOk="0">
                  <a:moveTo>
                    <a:pt x="0" y="7239"/>
                  </a:moveTo>
                  <a:lnTo>
                    <a:pt x="61722" y="0"/>
                  </a:lnTo>
                  <a:lnTo>
                    <a:pt x="61722" y="38100"/>
                  </a:lnTo>
                  <a:lnTo>
                    <a:pt x="0" y="44958"/>
                  </a:lnTo>
                  <a:close/>
                </a:path>
              </a:pathLst>
            </a:custGeom>
            <a:solidFill>
              <a:srgbClr val="FFFFFF">
                <a:alpha val="17580"/>
              </a:srgbClr>
            </a:solidFill>
            <a:ln>
              <a:noFill/>
            </a:ln>
          </p:spPr>
        </p:sp>
        <p:sp>
          <p:nvSpPr>
            <p:cNvPr id="63" name="Google Shape;63;p13"/>
            <p:cNvSpPr/>
            <p:nvPr/>
          </p:nvSpPr>
          <p:spPr>
            <a:xfrm>
              <a:off x="6661313" y="4058625"/>
              <a:ext cx="895350" cy="1052525"/>
            </a:xfrm>
            <a:custGeom>
              <a:avLst/>
              <a:gdLst/>
              <a:ahLst/>
              <a:cxnLst/>
              <a:rect l="l" t="t" r="r" b="b"/>
              <a:pathLst>
                <a:path w="35814" h="42101" extrusionOk="0">
                  <a:moveTo>
                    <a:pt x="0" y="4191"/>
                  </a:moveTo>
                  <a:lnTo>
                    <a:pt x="35814" y="0"/>
                  </a:lnTo>
                  <a:lnTo>
                    <a:pt x="35814" y="38100"/>
                  </a:lnTo>
                  <a:lnTo>
                    <a:pt x="0" y="42101"/>
                  </a:lnTo>
                  <a:close/>
                </a:path>
              </a:pathLst>
            </a:custGeom>
            <a:solidFill>
              <a:srgbClr val="FFFFFF">
                <a:alpha val="17580"/>
              </a:srgbClr>
            </a:solidFill>
            <a:ln>
              <a:noFill/>
            </a:ln>
          </p:spPr>
        </p:sp>
        <p:sp>
          <p:nvSpPr>
            <p:cNvPr id="64" name="Google Shape;64;p13"/>
            <p:cNvSpPr/>
            <p:nvPr/>
          </p:nvSpPr>
          <p:spPr>
            <a:xfrm>
              <a:off x="3338" y="5399601"/>
              <a:ext cx="4953000" cy="1514475"/>
            </a:xfrm>
            <a:custGeom>
              <a:avLst/>
              <a:gdLst/>
              <a:ahLst/>
              <a:cxnLst/>
              <a:rect l="l" t="t" r="r" b="b"/>
              <a:pathLst>
                <a:path w="198120" h="60579" extrusionOk="0">
                  <a:moveTo>
                    <a:pt x="0" y="22860"/>
                  </a:moveTo>
                  <a:lnTo>
                    <a:pt x="198120" y="0"/>
                  </a:lnTo>
                  <a:lnTo>
                    <a:pt x="198120" y="37624"/>
                  </a:lnTo>
                  <a:lnTo>
                    <a:pt x="0" y="60579"/>
                  </a:lnTo>
                  <a:close/>
                </a:path>
              </a:pathLst>
            </a:custGeom>
            <a:solidFill>
              <a:srgbClr val="FFFFFF">
                <a:alpha val="17580"/>
              </a:srgbClr>
            </a:solidFill>
            <a:ln>
              <a:noFill/>
            </a:ln>
          </p:spPr>
        </p:sp>
        <p:sp>
          <p:nvSpPr>
            <p:cNvPr id="65" name="Google Shape;65;p13"/>
            <p:cNvSpPr/>
            <p:nvPr/>
          </p:nvSpPr>
          <p:spPr>
            <a:xfrm>
              <a:off x="5037300" y="5209101"/>
              <a:ext cx="1543050" cy="1123950"/>
            </a:xfrm>
            <a:custGeom>
              <a:avLst/>
              <a:gdLst/>
              <a:ahLst/>
              <a:cxnLst/>
              <a:rect l="l" t="t" r="r" b="b"/>
              <a:pathLst>
                <a:path w="61722" h="44958" extrusionOk="0">
                  <a:moveTo>
                    <a:pt x="0" y="7239"/>
                  </a:moveTo>
                  <a:lnTo>
                    <a:pt x="61722" y="0"/>
                  </a:lnTo>
                  <a:lnTo>
                    <a:pt x="61722" y="38100"/>
                  </a:lnTo>
                  <a:lnTo>
                    <a:pt x="0" y="44958"/>
                  </a:lnTo>
                  <a:close/>
                </a:path>
              </a:pathLst>
            </a:custGeom>
            <a:solidFill>
              <a:srgbClr val="FFFFFF">
                <a:alpha val="17580"/>
              </a:srgbClr>
            </a:solidFill>
            <a:ln>
              <a:noFill/>
            </a:ln>
          </p:spPr>
        </p:sp>
        <p:sp>
          <p:nvSpPr>
            <p:cNvPr id="66" name="Google Shape;66;p13"/>
            <p:cNvSpPr/>
            <p:nvPr/>
          </p:nvSpPr>
          <p:spPr>
            <a:xfrm>
              <a:off x="6661313" y="5094801"/>
              <a:ext cx="895350" cy="1052525"/>
            </a:xfrm>
            <a:custGeom>
              <a:avLst/>
              <a:gdLst/>
              <a:ahLst/>
              <a:cxnLst/>
              <a:rect l="l" t="t" r="r" b="b"/>
              <a:pathLst>
                <a:path w="35814" h="42101" extrusionOk="0">
                  <a:moveTo>
                    <a:pt x="0" y="4191"/>
                  </a:moveTo>
                  <a:lnTo>
                    <a:pt x="35814" y="0"/>
                  </a:lnTo>
                  <a:lnTo>
                    <a:pt x="35814" y="38100"/>
                  </a:lnTo>
                  <a:lnTo>
                    <a:pt x="0" y="42101"/>
                  </a:lnTo>
                  <a:close/>
                </a:path>
              </a:pathLst>
            </a:custGeom>
            <a:solidFill>
              <a:srgbClr val="FFFFFF">
                <a:alpha val="17580"/>
              </a:srgbClr>
            </a:solidFill>
            <a:ln>
              <a:noFill/>
            </a:ln>
          </p:spPr>
        </p:sp>
      </p:grpSp>
      <p:grpSp>
        <p:nvGrpSpPr>
          <p:cNvPr id="67" name="Google Shape;67;p13"/>
          <p:cNvGrpSpPr/>
          <p:nvPr/>
        </p:nvGrpSpPr>
        <p:grpSpPr>
          <a:xfrm>
            <a:off x="0" y="2390525"/>
            <a:ext cx="5738475" cy="2819125"/>
            <a:chOff x="0" y="1867325"/>
            <a:chExt cx="5738475" cy="2819125"/>
          </a:xfrm>
        </p:grpSpPr>
        <p:sp>
          <p:nvSpPr>
            <p:cNvPr id="68" name="Google Shape;68;p13"/>
            <p:cNvSpPr/>
            <p:nvPr/>
          </p:nvSpPr>
          <p:spPr>
            <a:xfrm>
              <a:off x="0" y="1867350"/>
              <a:ext cx="5313300" cy="28191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4528575" y="1867325"/>
              <a:ext cx="1209900" cy="2819100"/>
            </a:xfrm>
            <a:prstGeom prst="parallelogram">
              <a:avLst>
                <a:gd name="adj" fmla="val 25000"/>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13"/>
          <p:cNvSpPr txBox="1"/>
          <p:nvPr/>
        </p:nvSpPr>
        <p:spPr>
          <a:xfrm>
            <a:off x="555875" y="2599500"/>
            <a:ext cx="46104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4800">
                <a:solidFill>
                  <a:schemeClr val="lt1"/>
                </a:solidFill>
                <a:latin typeface="Goldman"/>
                <a:ea typeface="Goldman"/>
                <a:cs typeface="Goldman"/>
                <a:sym typeface="Goldman"/>
              </a:rPr>
              <a:t>MOBILE MARKETING </a:t>
            </a:r>
            <a:endParaRPr sz="4800">
              <a:solidFill>
                <a:schemeClr val="lt1"/>
              </a:solidFill>
              <a:latin typeface="Goldman"/>
              <a:ea typeface="Goldman"/>
              <a:cs typeface="Goldman"/>
              <a:sym typeface="Goldman"/>
            </a:endParaRPr>
          </a:p>
        </p:txBody>
      </p:sp>
      <p:sp>
        <p:nvSpPr>
          <p:cNvPr id="71" name="Google Shape;71;p13"/>
          <p:cNvSpPr/>
          <p:nvPr/>
        </p:nvSpPr>
        <p:spPr>
          <a:xfrm>
            <a:off x="617100" y="8457525"/>
            <a:ext cx="6325800" cy="14061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txBox="1"/>
          <p:nvPr/>
        </p:nvSpPr>
        <p:spPr>
          <a:xfrm>
            <a:off x="788700" y="8464876"/>
            <a:ext cx="5982600" cy="142343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dirty="0">
                <a:solidFill>
                  <a:schemeClr val="lt1"/>
                </a:solidFill>
                <a:latin typeface="Inter"/>
                <a:ea typeface="Inter"/>
                <a:cs typeface="Inter"/>
                <a:sym typeface="Inter"/>
              </a:rPr>
              <a:t>Karmvir                                                                	41221075</a:t>
            </a:r>
            <a:endParaRPr dirty="0">
              <a:solidFill>
                <a:schemeClr val="lt1"/>
              </a:solidFill>
              <a:latin typeface="Inter"/>
              <a:ea typeface="Inter"/>
              <a:cs typeface="Inter"/>
              <a:sym typeface="Inter"/>
            </a:endParaRPr>
          </a:p>
          <a:p>
            <a:pPr marL="0" lvl="0" indent="0" algn="l" rtl="0">
              <a:lnSpc>
                <a:spcPct val="115000"/>
              </a:lnSpc>
              <a:spcBef>
                <a:spcPts val="0"/>
              </a:spcBef>
              <a:spcAft>
                <a:spcPts val="0"/>
              </a:spcAft>
              <a:buNone/>
            </a:pPr>
            <a:r>
              <a:rPr lang="uk" dirty="0">
                <a:solidFill>
                  <a:schemeClr val="lt1"/>
                </a:solidFill>
                <a:latin typeface="Inter"/>
                <a:ea typeface="Inter"/>
                <a:cs typeface="Inter"/>
                <a:sym typeface="Inter"/>
              </a:rPr>
              <a:t>Ritik Kumar</a:t>
            </a:r>
            <a:r>
              <a:rPr lang="en-US" dirty="0">
                <a:solidFill>
                  <a:schemeClr val="lt1"/>
                </a:solidFill>
                <a:latin typeface="Inter"/>
                <a:ea typeface="Inter"/>
                <a:cs typeface="Inter"/>
                <a:sym typeface="Inter"/>
              </a:rPr>
              <a:t>	                                         	41221131</a:t>
            </a:r>
            <a:endParaRPr dirty="0">
              <a:solidFill>
                <a:schemeClr val="lt1"/>
              </a:solidFill>
              <a:latin typeface="Inter"/>
              <a:ea typeface="Inter"/>
              <a:cs typeface="Inter"/>
              <a:sym typeface="Inter"/>
            </a:endParaRPr>
          </a:p>
          <a:p>
            <a:pPr marL="0" lvl="0" indent="0" algn="l" rtl="0">
              <a:lnSpc>
                <a:spcPct val="115000"/>
              </a:lnSpc>
              <a:spcBef>
                <a:spcPts val="0"/>
              </a:spcBef>
              <a:spcAft>
                <a:spcPts val="0"/>
              </a:spcAft>
              <a:buNone/>
            </a:pPr>
            <a:r>
              <a:rPr lang="en-US" dirty="0">
                <a:solidFill>
                  <a:schemeClr val="lt1"/>
                </a:solidFill>
                <a:latin typeface="Inter"/>
                <a:ea typeface="Inter"/>
                <a:cs typeface="Inter"/>
                <a:sym typeface="Inter"/>
              </a:rPr>
              <a:t>Sachin Rajbhar	                                         	41221139</a:t>
            </a:r>
          </a:p>
          <a:p>
            <a:pPr marL="0" lvl="0" indent="0" algn="l" rtl="0">
              <a:lnSpc>
                <a:spcPct val="115000"/>
              </a:lnSpc>
              <a:spcBef>
                <a:spcPts val="0"/>
              </a:spcBef>
              <a:spcAft>
                <a:spcPts val="0"/>
              </a:spcAft>
              <a:buNone/>
            </a:pPr>
            <a:r>
              <a:rPr lang="en-US" dirty="0">
                <a:solidFill>
                  <a:schemeClr val="lt1"/>
                </a:solidFill>
                <a:latin typeface="Inter"/>
                <a:ea typeface="Inter"/>
                <a:cs typeface="Inter"/>
                <a:sym typeface="Inter"/>
              </a:rPr>
              <a:t>Sachin Kumar Singh	                                         	41221138</a:t>
            </a:r>
          </a:p>
          <a:p>
            <a:pPr marL="0" lvl="0" indent="0" algn="l" rtl="0">
              <a:lnSpc>
                <a:spcPct val="115000"/>
              </a:lnSpc>
              <a:spcBef>
                <a:spcPts val="0"/>
              </a:spcBef>
              <a:spcAft>
                <a:spcPts val="0"/>
              </a:spcAft>
              <a:buNone/>
            </a:pPr>
            <a:r>
              <a:rPr lang="en-US" dirty="0">
                <a:solidFill>
                  <a:schemeClr val="lt1"/>
                </a:solidFill>
                <a:latin typeface="Inter"/>
                <a:ea typeface="Inter"/>
                <a:cs typeface="Inter"/>
                <a:sym typeface="Inter"/>
              </a:rPr>
              <a:t>Vikas	                                                           	41221186</a:t>
            </a:r>
            <a:endParaRPr dirty="0">
              <a:solidFill>
                <a:schemeClr val="lt1"/>
              </a:solidFill>
              <a:latin typeface="Inter"/>
              <a:ea typeface="Inter"/>
              <a:cs typeface="Inter"/>
              <a:sym typeface="Inter"/>
            </a:endParaRPr>
          </a:p>
        </p:txBody>
      </p:sp>
      <p:sp>
        <p:nvSpPr>
          <p:cNvPr id="73" name="Google Shape;73;p13"/>
          <p:cNvSpPr txBox="1"/>
          <p:nvPr/>
        </p:nvSpPr>
        <p:spPr>
          <a:xfrm>
            <a:off x="788712" y="10000001"/>
            <a:ext cx="59826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uk">
                <a:solidFill>
                  <a:schemeClr val="lt1"/>
                </a:solidFill>
                <a:latin typeface="Inter"/>
                <a:ea typeface="Inter"/>
                <a:cs typeface="Inter"/>
                <a:sym typeface="Inter"/>
              </a:rPr>
              <a:t>BCA Sem IV</a:t>
            </a:r>
            <a:endParaRPr>
              <a:solidFill>
                <a:schemeClr val="lt1"/>
              </a:solidFill>
              <a:latin typeface="Inter"/>
              <a:ea typeface="Inter"/>
              <a:cs typeface="Inter"/>
              <a:sym typeface="Inter"/>
            </a:endParaRPr>
          </a:p>
        </p:txBody>
      </p:sp>
      <p:sp>
        <p:nvSpPr>
          <p:cNvPr id="74" name="Google Shape;74;p13"/>
          <p:cNvSpPr/>
          <p:nvPr/>
        </p:nvSpPr>
        <p:spPr>
          <a:xfrm>
            <a:off x="5612853" y="2390550"/>
            <a:ext cx="583200" cy="2819100"/>
          </a:xfrm>
          <a:prstGeom prst="parallelogram">
            <a:avLst>
              <a:gd name="adj" fmla="val 52358"/>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 name="Google Shape;75;p13"/>
          <p:cNvCxnSpPr/>
          <p:nvPr/>
        </p:nvCxnSpPr>
        <p:spPr>
          <a:xfrm>
            <a:off x="506825" y="911338"/>
            <a:ext cx="6325800" cy="0"/>
          </a:xfrm>
          <a:prstGeom prst="straightConnector1">
            <a:avLst/>
          </a:prstGeom>
          <a:noFill/>
          <a:ln w="19050" cap="flat" cmpd="sng">
            <a:solidFill>
              <a:srgbClr val="049DD9"/>
            </a:solidFill>
            <a:prstDash val="solid"/>
            <a:round/>
            <a:headEnd type="none" w="med" len="med"/>
            <a:tailEnd type="none" w="med" len="med"/>
          </a:ln>
        </p:spPr>
      </p:cxnSp>
      <p:sp>
        <p:nvSpPr>
          <p:cNvPr id="76" name="Google Shape;76;p13"/>
          <p:cNvSpPr txBox="1"/>
          <p:nvPr/>
        </p:nvSpPr>
        <p:spPr>
          <a:xfrm>
            <a:off x="4544924" y="261474"/>
            <a:ext cx="2490600" cy="6480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uk">
                <a:solidFill>
                  <a:schemeClr val="lt1"/>
                </a:solidFill>
                <a:latin typeface="Inter"/>
                <a:ea typeface="Inter"/>
                <a:cs typeface="Inter"/>
                <a:sym typeface="Inter"/>
              </a:rPr>
              <a:t>MOOC: Fundamentals of Digital Marketing</a:t>
            </a:r>
            <a:endParaRPr>
              <a:solidFill>
                <a:schemeClr val="lt1"/>
              </a:solidFill>
              <a:latin typeface="Inter"/>
              <a:ea typeface="Inter"/>
              <a:cs typeface="Inter"/>
              <a:sym typeface="Inter"/>
            </a:endParaRPr>
          </a:p>
        </p:txBody>
      </p:sp>
      <p:sp>
        <p:nvSpPr>
          <p:cNvPr id="77" name="Google Shape;77;p13"/>
          <p:cNvSpPr txBox="1"/>
          <p:nvPr/>
        </p:nvSpPr>
        <p:spPr>
          <a:xfrm>
            <a:off x="506826" y="261475"/>
            <a:ext cx="20436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2023</a:t>
            </a:r>
            <a:endParaRPr>
              <a:solidFill>
                <a:schemeClr val="lt1"/>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4"/>
          <p:cNvSpPr/>
          <p:nvPr/>
        </p:nvSpPr>
        <p:spPr>
          <a:xfrm>
            <a:off x="620050" y="9257175"/>
            <a:ext cx="6475200" cy="11079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 name="Google Shape;83;p14"/>
          <p:cNvPicPr preferRelativeResize="0"/>
          <p:nvPr/>
        </p:nvPicPr>
        <p:blipFill rotWithShape="1">
          <a:blip r:embed="rId3">
            <a:alphaModFix/>
          </a:blip>
          <a:srcRect t="14987" b="14980"/>
          <a:stretch/>
        </p:blipFill>
        <p:spPr>
          <a:xfrm>
            <a:off x="192500" y="196175"/>
            <a:ext cx="7174999" cy="3351474"/>
          </a:xfrm>
          <a:prstGeom prst="rect">
            <a:avLst/>
          </a:prstGeom>
          <a:noFill/>
          <a:ln>
            <a:noFill/>
          </a:ln>
        </p:spPr>
      </p:pic>
      <p:sp>
        <p:nvSpPr>
          <p:cNvPr id="84" name="Google Shape;84;p14"/>
          <p:cNvSpPr/>
          <p:nvPr/>
        </p:nvSpPr>
        <p:spPr>
          <a:xfrm>
            <a:off x="0" y="2811975"/>
            <a:ext cx="7095300" cy="29427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620038" y="6017825"/>
            <a:ext cx="807600" cy="8076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txBox="1"/>
          <p:nvPr/>
        </p:nvSpPr>
        <p:spPr>
          <a:xfrm>
            <a:off x="518465" y="3008742"/>
            <a:ext cx="4561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3600">
                <a:solidFill>
                  <a:schemeClr val="lt1"/>
                </a:solidFill>
                <a:latin typeface="Goldman"/>
                <a:ea typeface="Goldman"/>
                <a:cs typeface="Goldman"/>
                <a:sym typeface="Goldman"/>
              </a:rPr>
              <a:t>INTRODUCTION</a:t>
            </a:r>
            <a:endParaRPr sz="3600">
              <a:solidFill>
                <a:schemeClr val="lt1"/>
              </a:solidFill>
              <a:latin typeface="Goldman"/>
              <a:ea typeface="Goldman"/>
              <a:cs typeface="Goldman"/>
              <a:sym typeface="Goldman"/>
            </a:endParaRPr>
          </a:p>
        </p:txBody>
      </p:sp>
      <p:sp>
        <p:nvSpPr>
          <p:cNvPr id="87" name="Google Shape;87;p14"/>
          <p:cNvSpPr txBox="1"/>
          <p:nvPr/>
        </p:nvSpPr>
        <p:spPr>
          <a:xfrm>
            <a:off x="1715388" y="5973725"/>
            <a:ext cx="50844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rgbClr val="0D0D0D"/>
                </a:solidFill>
                <a:latin typeface="Inter"/>
                <a:ea typeface="Inter"/>
                <a:cs typeface="Inter"/>
                <a:sym typeface="Inter"/>
              </a:rPr>
              <a:t>They are to be integrated with - cameras often gps</a:t>
            </a:r>
            <a:endParaRPr>
              <a:solidFill>
                <a:srgbClr val="0D0D0D"/>
              </a:solidFill>
              <a:latin typeface="Inter"/>
              <a:ea typeface="Inter"/>
              <a:cs typeface="Inter"/>
              <a:sym typeface="Inter"/>
            </a:endParaRPr>
          </a:p>
          <a:p>
            <a:pPr marL="0" lvl="0" indent="0" algn="l" rtl="0">
              <a:lnSpc>
                <a:spcPct val="115000"/>
              </a:lnSpc>
              <a:spcBef>
                <a:spcPts val="0"/>
              </a:spcBef>
              <a:spcAft>
                <a:spcPts val="0"/>
              </a:spcAft>
              <a:buNone/>
            </a:pPr>
            <a:r>
              <a:rPr lang="uk">
                <a:solidFill>
                  <a:srgbClr val="0D0D0D"/>
                </a:solidFill>
                <a:latin typeface="Inter"/>
                <a:ea typeface="Inter"/>
                <a:cs typeface="Inter"/>
                <a:sym typeface="Inter"/>
              </a:rPr>
              <a:t>&amp; also share directions to your location</a:t>
            </a:r>
            <a:endParaRPr>
              <a:solidFill>
                <a:srgbClr val="0D0D0D"/>
              </a:solidFill>
              <a:latin typeface="Inter"/>
              <a:ea typeface="Inter"/>
              <a:cs typeface="Inter"/>
              <a:sym typeface="Inter"/>
            </a:endParaRPr>
          </a:p>
        </p:txBody>
      </p:sp>
      <p:sp>
        <p:nvSpPr>
          <p:cNvPr id="88" name="Google Shape;88;p14"/>
          <p:cNvSpPr/>
          <p:nvPr/>
        </p:nvSpPr>
        <p:spPr>
          <a:xfrm>
            <a:off x="620038" y="7102125"/>
            <a:ext cx="807600" cy="8076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txBox="1"/>
          <p:nvPr/>
        </p:nvSpPr>
        <p:spPr>
          <a:xfrm>
            <a:off x="1715388" y="7058025"/>
            <a:ext cx="50844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rgbClr val="0D0D0D"/>
                </a:solidFill>
                <a:latin typeface="Inter"/>
                <a:ea typeface="Inter"/>
                <a:cs typeface="Inter"/>
                <a:sym typeface="Inter"/>
              </a:rPr>
              <a:t>We can send messages even when they aren’t using them - Push Notifications</a:t>
            </a:r>
            <a:endParaRPr>
              <a:solidFill>
                <a:srgbClr val="0D0D0D"/>
              </a:solidFill>
              <a:latin typeface="Inter"/>
              <a:ea typeface="Inter"/>
              <a:cs typeface="Inter"/>
              <a:sym typeface="Inter"/>
            </a:endParaRPr>
          </a:p>
        </p:txBody>
      </p:sp>
      <p:sp>
        <p:nvSpPr>
          <p:cNvPr id="90" name="Google Shape;90;p14"/>
          <p:cNvSpPr/>
          <p:nvPr/>
        </p:nvSpPr>
        <p:spPr>
          <a:xfrm>
            <a:off x="620038" y="8186425"/>
            <a:ext cx="807600" cy="8076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txBox="1"/>
          <p:nvPr/>
        </p:nvSpPr>
        <p:spPr>
          <a:xfrm>
            <a:off x="1715388" y="8142325"/>
            <a:ext cx="50844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rgbClr val="0D0D0D"/>
                </a:solidFill>
                <a:latin typeface="Inter"/>
                <a:ea typeface="Inter"/>
                <a:cs typeface="Inter"/>
                <a:sym typeface="Inter"/>
              </a:rPr>
              <a:t>Also cover loyalty programs like to earn points, simple checkouts</a:t>
            </a:r>
            <a:endParaRPr>
              <a:solidFill>
                <a:srgbClr val="0D0D0D"/>
              </a:solidFill>
              <a:latin typeface="Inter"/>
              <a:ea typeface="Inter"/>
              <a:cs typeface="Inter"/>
              <a:sym typeface="Inter"/>
            </a:endParaRPr>
          </a:p>
        </p:txBody>
      </p:sp>
      <p:sp>
        <p:nvSpPr>
          <p:cNvPr id="92" name="Google Shape;92;p14"/>
          <p:cNvSpPr txBox="1"/>
          <p:nvPr/>
        </p:nvSpPr>
        <p:spPr>
          <a:xfrm>
            <a:off x="801613" y="9356700"/>
            <a:ext cx="59982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The market we operate in is highly competitive, with numerous players vying for the attention of consumers. </a:t>
            </a: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Some Instant app builders: appify, buildfier, como</a:t>
            </a:r>
            <a:endParaRPr>
              <a:solidFill>
                <a:schemeClr val="lt1"/>
              </a:solidFill>
              <a:latin typeface="Inter"/>
              <a:ea typeface="Inter"/>
              <a:cs typeface="Inter"/>
              <a:sym typeface="Inter"/>
            </a:endParaRPr>
          </a:p>
        </p:txBody>
      </p:sp>
      <p:sp>
        <p:nvSpPr>
          <p:cNvPr id="93" name="Google Shape;93;p14"/>
          <p:cNvSpPr txBox="1"/>
          <p:nvPr/>
        </p:nvSpPr>
        <p:spPr>
          <a:xfrm>
            <a:off x="518463" y="3853325"/>
            <a:ext cx="6130800" cy="185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Marketing means the creation &amp; promotion of online materials with the goal of increasing interest in a product or service.</a:t>
            </a: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r>
              <a:rPr lang="uk" sz="1350">
                <a:solidFill>
                  <a:srgbClr val="111111"/>
                </a:solidFill>
              </a:rPr>
              <a:t>Mobile marketing is any advertising activity that promotes products and services via mobile devices, such as tablets and </a:t>
            </a:r>
            <a:r>
              <a:rPr lang="uk" sz="1350" u="sng">
                <a:solidFill>
                  <a:srgbClr val="2C40D0"/>
                </a:solidFill>
                <a:hlinkClick r:id="rId4">
                  <a:extLst>
                    <a:ext uri="{A12FA001-AC4F-418D-AE19-62706E023703}">
                      <ahyp:hlinkClr xmlns:ahyp="http://schemas.microsoft.com/office/drawing/2018/hyperlinkcolor" val="tx"/>
                    </a:ext>
                  </a:extLst>
                </a:hlinkClick>
              </a:rPr>
              <a:t>smartphones</a:t>
            </a:r>
            <a:r>
              <a:rPr lang="uk" sz="1350">
                <a:solidFill>
                  <a:srgbClr val="111111"/>
                </a:solidFill>
              </a:rPr>
              <a:t>. It makes use of features of modern mobile technology, including location services, to tailor marketing campaigns based on an individual's location.</a:t>
            </a:r>
            <a:endParaRPr>
              <a:solidFill>
                <a:schemeClr val="lt1"/>
              </a:solidFill>
              <a:latin typeface="Inter"/>
              <a:ea typeface="Inter"/>
              <a:cs typeface="Inter"/>
              <a:sym typeface="Inter"/>
            </a:endParaRPr>
          </a:p>
        </p:txBody>
      </p:sp>
      <p:pic>
        <p:nvPicPr>
          <p:cNvPr id="94" name="Google Shape;94;p14"/>
          <p:cNvPicPr preferRelativeResize="0"/>
          <p:nvPr/>
        </p:nvPicPr>
        <p:blipFill>
          <a:blip r:embed="rId5">
            <a:alphaModFix/>
          </a:blip>
          <a:stretch>
            <a:fillRect/>
          </a:stretch>
        </p:blipFill>
        <p:spPr>
          <a:xfrm>
            <a:off x="714138" y="6118687"/>
            <a:ext cx="619423" cy="619414"/>
          </a:xfrm>
          <a:prstGeom prst="rect">
            <a:avLst/>
          </a:prstGeom>
          <a:noFill/>
          <a:ln>
            <a:noFill/>
          </a:ln>
        </p:spPr>
      </p:pic>
      <p:pic>
        <p:nvPicPr>
          <p:cNvPr id="95" name="Google Shape;95;p14"/>
          <p:cNvPicPr preferRelativeResize="0"/>
          <p:nvPr/>
        </p:nvPicPr>
        <p:blipFill>
          <a:blip r:embed="rId6">
            <a:alphaModFix/>
          </a:blip>
          <a:stretch>
            <a:fillRect/>
          </a:stretch>
        </p:blipFill>
        <p:spPr>
          <a:xfrm>
            <a:off x="714138" y="8273748"/>
            <a:ext cx="619423" cy="619414"/>
          </a:xfrm>
          <a:prstGeom prst="rect">
            <a:avLst/>
          </a:prstGeom>
          <a:noFill/>
          <a:ln>
            <a:noFill/>
          </a:ln>
        </p:spPr>
      </p:pic>
      <p:pic>
        <p:nvPicPr>
          <p:cNvPr id="96" name="Google Shape;96;p14"/>
          <p:cNvPicPr preferRelativeResize="0"/>
          <p:nvPr/>
        </p:nvPicPr>
        <p:blipFill>
          <a:blip r:embed="rId7">
            <a:alphaModFix/>
          </a:blip>
          <a:stretch>
            <a:fillRect/>
          </a:stretch>
        </p:blipFill>
        <p:spPr>
          <a:xfrm>
            <a:off x="714138" y="7196217"/>
            <a:ext cx="619423" cy="6194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p:nvPr/>
        </p:nvSpPr>
        <p:spPr>
          <a:xfrm>
            <a:off x="0" y="3832350"/>
            <a:ext cx="7275300" cy="23097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txBox="1"/>
          <p:nvPr/>
        </p:nvSpPr>
        <p:spPr>
          <a:xfrm>
            <a:off x="518475" y="294875"/>
            <a:ext cx="6130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3600">
                <a:solidFill>
                  <a:srgbClr val="0D0D0D"/>
                </a:solidFill>
                <a:latin typeface="Goldman"/>
                <a:ea typeface="Goldman"/>
                <a:cs typeface="Goldman"/>
                <a:sym typeface="Goldman"/>
              </a:rPr>
              <a:t>MARKET OVERVIEW</a:t>
            </a:r>
            <a:endParaRPr sz="3600">
              <a:solidFill>
                <a:srgbClr val="0D0D0D"/>
              </a:solidFill>
              <a:latin typeface="Goldman"/>
              <a:ea typeface="Goldman"/>
              <a:cs typeface="Goldman"/>
              <a:sym typeface="Goldman"/>
            </a:endParaRPr>
          </a:p>
        </p:txBody>
      </p:sp>
      <p:sp>
        <p:nvSpPr>
          <p:cNvPr id="103" name="Google Shape;103;p15"/>
          <p:cNvSpPr txBox="1"/>
          <p:nvPr/>
        </p:nvSpPr>
        <p:spPr>
          <a:xfrm>
            <a:off x="1202013" y="3935350"/>
            <a:ext cx="61308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rgbClr val="0D0D0D"/>
                </a:solidFill>
                <a:latin typeface="Inter"/>
                <a:ea typeface="Inter"/>
                <a:cs typeface="Inter"/>
                <a:sym typeface="Inter"/>
              </a:rPr>
              <a:t>Marketing</a:t>
            </a:r>
            <a:endParaRPr>
              <a:solidFill>
                <a:srgbClr val="0D0D0D"/>
              </a:solidFill>
              <a:latin typeface="Inter"/>
              <a:ea typeface="Inter"/>
              <a:cs typeface="Inter"/>
              <a:sym typeface="Inter"/>
            </a:endParaRPr>
          </a:p>
        </p:txBody>
      </p:sp>
      <p:pic>
        <p:nvPicPr>
          <p:cNvPr id="104" name="Google Shape;104;p15"/>
          <p:cNvPicPr preferRelativeResize="0"/>
          <p:nvPr/>
        </p:nvPicPr>
        <p:blipFill rotWithShape="1">
          <a:blip r:embed="rId3">
            <a:alphaModFix/>
          </a:blip>
          <a:srcRect t="14987" b="14980"/>
          <a:stretch/>
        </p:blipFill>
        <p:spPr>
          <a:xfrm>
            <a:off x="587475" y="3487825"/>
            <a:ext cx="6385050" cy="2982500"/>
          </a:xfrm>
          <a:prstGeom prst="rect">
            <a:avLst/>
          </a:prstGeom>
          <a:noFill/>
          <a:ln>
            <a:noFill/>
          </a:ln>
        </p:spPr>
      </p:pic>
      <p:sp>
        <p:nvSpPr>
          <p:cNvPr id="105" name="Google Shape;105;p15"/>
          <p:cNvSpPr/>
          <p:nvPr/>
        </p:nvSpPr>
        <p:spPr>
          <a:xfrm>
            <a:off x="1033275" y="6960700"/>
            <a:ext cx="1039200" cy="10392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3260403" y="6960700"/>
            <a:ext cx="1039200" cy="10392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5487532" y="6960700"/>
            <a:ext cx="1039200" cy="10392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txBox="1"/>
          <p:nvPr/>
        </p:nvSpPr>
        <p:spPr>
          <a:xfrm>
            <a:off x="587475" y="8261925"/>
            <a:ext cx="1930800" cy="1644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uk" sz="1200">
                <a:solidFill>
                  <a:schemeClr val="dk1"/>
                </a:solidFill>
              </a:rPr>
              <a:t>The global mobile marketing market is expected to grow from USD 11.0 billion in 2020 to USD 57.9 billion by 2030, at a CAGR of 18.3%.</a:t>
            </a:r>
            <a:endParaRPr>
              <a:solidFill>
                <a:schemeClr val="dk1"/>
              </a:solidFill>
              <a:latin typeface="Inter"/>
              <a:ea typeface="Inter"/>
              <a:cs typeface="Inter"/>
              <a:sym typeface="Inter"/>
            </a:endParaRPr>
          </a:p>
        </p:txBody>
      </p:sp>
      <p:sp>
        <p:nvSpPr>
          <p:cNvPr id="109" name="Google Shape;109;p15"/>
          <p:cNvSpPr txBox="1"/>
          <p:nvPr/>
        </p:nvSpPr>
        <p:spPr>
          <a:xfrm>
            <a:off x="2511250" y="8261925"/>
            <a:ext cx="2291100" cy="2525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Clr>
                <a:schemeClr val="dk1"/>
              </a:buClr>
              <a:buSzPts val="1100"/>
              <a:buFont typeface="Arial"/>
              <a:buNone/>
            </a:pPr>
            <a:r>
              <a:rPr lang="uk" sz="1200">
                <a:solidFill>
                  <a:schemeClr val="dk1"/>
                </a:solidFill>
              </a:rPr>
              <a:t>SMS marketing is the most widely used channel for mobile marketing, followed by mobile app marketing. Mobile web marketing and mobile video marketing are expected to be the fastest-growing channels during the forecast period.</a:t>
            </a:r>
            <a:endParaRPr sz="1200">
              <a:solidFill>
                <a:schemeClr val="dk1"/>
              </a:solidFill>
            </a:endParaRPr>
          </a:p>
          <a:p>
            <a:pPr marL="0" lvl="0" indent="0" algn="l" rtl="0">
              <a:lnSpc>
                <a:spcPct val="115000"/>
              </a:lnSpc>
              <a:spcBef>
                <a:spcPts val="1800"/>
              </a:spcBef>
              <a:spcAft>
                <a:spcPts val="0"/>
              </a:spcAft>
              <a:buClr>
                <a:schemeClr val="dk1"/>
              </a:buClr>
              <a:buSzPts val="1100"/>
              <a:buFont typeface="Arial"/>
              <a:buNone/>
            </a:pPr>
            <a:endParaRPr sz="1100">
              <a:solidFill>
                <a:schemeClr val="dk1"/>
              </a:solidFill>
            </a:endParaRPr>
          </a:p>
          <a:p>
            <a:pPr marL="0" lvl="0" indent="0" algn="ctr" rtl="0">
              <a:lnSpc>
                <a:spcPct val="115000"/>
              </a:lnSpc>
              <a:spcBef>
                <a:spcPts val="0"/>
              </a:spcBef>
              <a:spcAft>
                <a:spcPts val="0"/>
              </a:spcAft>
              <a:buNone/>
            </a:pPr>
            <a:endParaRPr>
              <a:solidFill>
                <a:srgbClr val="0D0D0D"/>
              </a:solidFill>
              <a:latin typeface="Inter"/>
              <a:ea typeface="Inter"/>
              <a:cs typeface="Inter"/>
              <a:sym typeface="Inter"/>
            </a:endParaRPr>
          </a:p>
        </p:txBody>
      </p:sp>
      <p:sp>
        <p:nvSpPr>
          <p:cNvPr id="110" name="Google Shape;110;p15"/>
          <p:cNvSpPr txBox="1"/>
          <p:nvPr/>
        </p:nvSpPr>
        <p:spPr>
          <a:xfrm>
            <a:off x="4802350" y="8261925"/>
            <a:ext cx="2530200" cy="217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uk" sz="1200">
                <a:solidFill>
                  <a:schemeClr val="dk1"/>
                </a:solidFill>
              </a:rPr>
              <a:t>Retail is the largest vertical in the mobile marketing market, followed by healthcare and telecom, due to the increasing use of mobile devices for shopping.</a:t>
            </a:r>
            <a:endParaRPr sz="1200">
              <a:solidFill>
                <a:schemeClr val="dk1"/>
              </a:solidFill>
            </a:endParaRPr>
          </a:p>
          <a:p>
            <a:pPr marL="0" lvl="0" indent="0" algn="l" rtl="0">
              <a:spcBef>
                <a:spcPts val="0"/>
              </a:spcBef>
              <a:spcAft>
                <a:spcPts val="0"/>
              </a:spcAft>
              <a:buClr>
                <a:schemeClr val="dk1"/>
              </a:buClr>
              <a:buSzPts val="1100"/>
              <a:buFont typeface="Arial"/>
              <a:buNone/>
            </a:pPr>
            <a:r>
              <a:rPr lang="uk" sz="1200">
                <a:solidFill>
                  <a:schemeClr val="dk1"/>
                </a:solidFill>
              </a:rPr>
              <a:t>By region,North America is the largest market for mobile marketing, followed by Europe and Asia Pacific. </a:t>
            </a:r>
            <a:endParaRPr>
              <a:solidFill>
                <a:schemeClr val="dk1"/>
              </a:solidFill>
            </a:endParaRPr>
          </a:p>
          <a:p>
            <a:pPr marL="0" lvl="0" indent="0" algn="ctr" rtl="0">
              <a:lnSpc>
                <a:spcPct val="115000"/>
              </a:lnSpc>
              <a:spcBef>
                <a:spcPts val="0"/>
              </a:spcBef>
              <a:spcAft>
                <a:spcPts val="0"/>
              </a:spcAft>
              <a:buNone/>
            </a:pPr>
            <a:endParaRPr sz="1200">
              <a:solidFill>
                <a:schemeClr val="dk1"/>
              </a:solidFill>
            </a:endParaRPr>
          </a:p>
        </p:txBody>
      </p:sp>
      <p:pic>
        <p:nvPicPr>
          <p:cNvPr id="111" name="Google Shape;111;p15"/>
          <p:cNvPicPr preferRelativeResize="0"/>
          <p:nvPr/>
        </p:nvPicPr>
        <p:blipFill>
          <a:blip r:embed="rId4">
            <a:alphaModFix/>
          </a:blip>
          <a:stretch>
            <a:fillRect/>
          </a:stretch>
        </p:blipFill>
        <p:spPr>
          <a:xfrm>
            <a:off x="1183425" y="7110850"/>
            <a:ext cx="738900" cy="738900"/>
          </a:xfrm>
          <a:prstGeom prst="rect">
            <a:avLst/>
          </a:prstGeom>
          <a:noFill/>
          <a:ln>
            <a:noFill/>
          </a:ln>
        </p:spPr>
      </p:pic>
      <p:pic>
        <p:nvPicPr>
          <p:cNvPr id="112" name="Google Shape;112;p15"/>
          <p:cNvPicPr preferRelativeResize="0"/>
          <p:nvPr/>
        </p:nvPicPr>
        <p:blipFill>
          <a:blip r:embed="rId5">
            <a:alphaModFix/>
          </a:blip>
          <a:stretch>
            <a:fillRect/>
          </a:stretch>
        </p:blipFill>
        <p:spPr>
          <a:xfrm>
            <a:off x="5637675" y="7110850"/>
            <a:ext cx="738900" cy="738900"/>
          </a:xfrm>
          <a:prstGeom prst="rect">
            <a:avLst/>
          </a:prstGeom>
          <a:noFill/>
          <a:ln>
            <a:noFill/>
          </a:ln>
        </p:spPr>
      </p:pic>
      <p:pic>
        <p:nvPicPr>
          <p:cNvPr id="113" name="Google Shape;113;p15"/>
          <p:cNvPicPr preferRelativeResize="0"/>
          <p:nvPr/>
        </p:nvPicPr>
        <p:blipFill>
          <a:blip r:embed="rId6">
            <a:alphaModFix/>
          </a:blip>
          <a:stretch>
            <a:fillRect/>
          </a:stretch>
        </p:blipFill>
        <p:spPr>
          <a:xfrm>
            <a:off x="3410550" y="7110850"/>
            <a:ext cx="738900" cy="738900"/>
          </a:xfrm>
          <a:prstGeom prst="rect">
            <a:avLst/>
          </a:prstGeom>
          <a:noFill/>
          <a:ln>
            <a:noFill/>
          </a:ln>
        </p:spPr>
      </p:pic>
      <p:pic>
        <p:nvPicPr>
          <p:cNvPr id="114" name="Google Shape;114;p15"/>
          <p:cNvPicPr preferRelativeResize="0"/>
          <p:nvPr/>
        </p:nvPicPr>
        <p:blipFill>
          <a:blip r:embed="rId7">
            <a:alphaModFix/>
          </a:blip>
          <a:stretch>
            <a:fillRect/>
          </a:stretch>
        </p:blipFill>
        <p:spPr>
          <a:xfrm>
            <a:off x="227175" y="1287538"/>
            <a:ext cx="7105650" cy="2200275"/>
          </a:xfrm>
          <a:prstGeom prst="rect">
            <a:avLst/>
          </a:prstGeom>
          <a:noFill/>
          <a:ln>
            <a:noFill/>
          </a:ln>
        </p:spPr>
      </p:pic>
      <p:sp>
        <p:nvSpPr>
          <p:cNvPr id="115" name="Google Shape;115;p15"/>
          <p:cNvSpPr txBox="1"/>
          <p:nvPr/>
        </p:nvSpPr>
        <p:spPr>
          <a:xfrm>
            <a:off x="5066325" y="9498825"/>
            <a:ext cx="224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6"/>
          <p:cNvSpPr txBox="1">
            <a:spLocks noGrp="1"/>
          </p:cNvSpPr>
          <p:nvPr>
            <p:ph type="title"/>
          </p:nvPr>
        </p:nvSpPr>
        <p:spPr>
          <a:xfrm>
            <a:off x="257700" y="334546"/>
            <a:ext cx="7044600" cy="574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uk" sz="3600" b="1">
                <a:solidFill>
                  <a:srgbClr val="111111"/>
                </a:solidFill>
                <a:highlight>
                  <a:srgbClr val="FFFFFF"/>
                </a:highlight>
                <a:latin typeface="Goldman"/>
                <a:ea typeface="Goldman"/>
                <a:cs typeface="Goldman"/>
                <a:sym typeface="Goldman"/>
              </a:rPr>
              <a:t>Examples of Mobile Marketing</a:t>
            </a:r>
            <a:endParaRPr sz="3600" b="1">
              <a:solidFill>
                <a:srgbClr val="111111"/>
              </a:solidFill>
              <a:highlight>
                <a:srgbClr val="FFFFFF"/>
              </a:highlight>
              <a:latin typeface="Goldman"/>
              <a:ea typeface="Goldman"/>
              <a:cs typeface="Goldman"/>
              <a:sym typeface="Goldman"/>
            </a:endParaRPr>
          </a:p>
          <a:p>
            <a:pPr marL="0" lvl="0" indent="0" algn="l" rtl="0">
              <a:lnSpc>
                <a:spcPct val="120000"/>
              </a:lnSpc>
              <a:spcBef>
                <a:spcPts val="400"/>
              </a:spcBef>
              <a:spcAft>
                <a:spcPts val="0"/>
              </a:spcAft>
              <a:buNone/>
            </a:pPr>
            <a:endParaRPr sz="3600" b="1">
              <a:solidFill>
                <a:srgbClr val="111111"/>
              </a:solidFill>
              <a:highlight>
                <a:srgbClr val="FFFFFF"/>
              </a:highlight>
              <a:latin typeface="Goldman"/>
              <a:ea typeface="Goldman"/>
              <a:cs typeface="Goldman"/>
              <a:sym typeface="Goldman"/>
            </a:endParaRPr>
          </a:p>
          <a:p>
            <a:pPr marL="0" lvl="0" indent="0" algn="l" rtl="0">
              <a:lnSpc>
                <a:spcPct val="120000"/>
              </a:lnSpc>
              <a:spcBef>
                <a:spcPts val="400"/>
              </a:spcBef>
              <a:spcAft>
                <a:spcPts val="400"/>
              </a:spcAft>
              <a:buClr>
                <a:schemeClr val="dk1"/>
              </a:buClr>
              <a:buSzPts val="1100"/>
              <a:buFont typeface="Arial"/>
              <a:buNone/>
            </a:pPr>
            <a:endParaRPr sz="3600" b="1">
              <a:solidFill>
                <a:srgbClr val="111111"/>
              </a:solidFill>
              <a:highlight>
                <a:srgbClr val="FFFFFF"/>
              </a:highlight>
              <a:latin typeface="Goldman"/>
              <a:ea typeface="Goldman"/>
              <a:cs typeface="Goldman"/>
              <a:sym typeface="Goldman"/>
            </a:endParaRPr>
          </a:p>
        </p:txBody>
      </p:sp>
      <p:sp>
        <p:nvSpPr>
          <p:cNvPr id="121" name="Google Shape;121;p16"/>
          <p:cNvSpPr txBox="1">
            <a:spLocks noGrp="1"/>
          </p:cNvSpPr>
          <p:nvPr>
            <p:ph type="body" idx="1"/>
          </p:nvPr>
        </p:nvSpPr>
        <p:spPr>
          <a:xfrm>
            <a:off x="257705" y="1948021"/>
            <a:ext cx="7044600" cy="7101900"/>
          </a:xfrm>
          <a:prstGeom prst="rect">
            <a:avLst/>
          </a:prstGeom>
        </p:spPr>
        <p:txBody>
          <a:bodyPr spcFirstLastPara="1" wrap="square" lIns="91425" tIns="91425" rIns="91425" bIns="91425" anchor="t" anchorCtr="0">
            <a:normAutofit lnSpcReduction="10000"/>
          </a:bodyPr>
          <a:lstStyle/>
          <a:p>
            <a:pPr marL="0" lvl="0" indent="0" algn="l" rtl="0">
              <a:lnSpc>
                <a:spcPct val="150000"/>
              </a:lnSpc>
              <a:spcBef>
                <a:spcPts val="0"/>
              </a:spcBef>
              <a:spcAft>
                <a:spcPts val="0"/>
              </a:spcAft>
              <a:buNone/>
            </a:pPr>
            <a:endParaRPr sz="1300">
              <a:solidFill>
                <a:srgbClr val="111111"/>
              </a:solidFill>
              <a:highlight>
                <a:srgbClr val="FFFFFF"/>
              </a:highlight>
            </a:endParaRPr>
          </a:p>
          <a:p>
            <a:pPr marL="0" lvl="0" indent="0" algn="l" rtl="0">
              <a:lnSpc>
                <a:spcPct val="150000"/>
              </a:lnSpc>
              <a:spcBef>
                <a:spcPts val="400"/>
              </a:spcBef>
              <a:spcAft>
                <a:spcPts val="0"/>
              </a:spcAft>
              <a:buClr>
                <a:schemeClr val="dk1"/>
              </a:buClr>
              <a:buSzPts val="1100"/>
              <a:buFont typeface="Arial"/>
              <a:buNone/>
            </a:pPr>
            <a:r>
              <a:rPr lang="uk" sz="1300">
                <a:solidFill>
                  <a:srgbClr val="111111"/>
                </a:solidFill>
                <a:highlight>
                  <a:srgbClr val="FFFFFF"/>
                </a:highlight>
              </a:rPr>
              <a:t>Samsung</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For the release of its Galaxy S6 phone, Samsung worked with Indian tech company InMobi to develop interactive ads. These ads created a personalized real-time battery identification mobile ad unit that displayed the product and service to a user with a demo on their phone when their battery levels were low. The mobile ad highlighted the new phone's "super fast charging capability" right when their battery was low, enticing them to upgrade to the new phone.</a:t>
            </a:r>
            <a:endParaRPr sz="1350">
              <a:solidFill>
                <a:srgbClr val="0000EE"/>
              </a:solidFill>
              <a:highlight>
                <a:srgbClr val="FFFFFF"/>
              </a:highlight>
            </a:endParaRPr>
          </a:p>
          <a:p>
            <a:pPr marL="0" lvl="0" indent="0" algn="l" rtl="0">
              <a:lnSpc>
                <a:spcPct val="150000"/>
              </a:lnSpc>
              <a:spcBef>
                <a:spcPts val="2100"/>
              </a:spcBef>
              <a:spcAft>
                <a:spcPts val="0"/>
              </a:spcAft>
              <a:buClr>
                <a:schemeClr val="dk1"/>
              </a:buClr>
              <a:buSzPts val="1100"/>
              <a:buFont typeface="Arial"/>
              <a:buNone/>
            </a:pPr>
            <a:r>
              <a:rPr lang="uk" sz="1300">
                <a:solidFill>
                  <a:srgbClr val="111111"/>
                </a:solidFill>
                <a:highlight>
                  <a:srgbClr val="FFFFFF"/>
                </a:highlight>
              </a:rPr>
              <a:t>Pond's</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Pond's is another company that partnered with InMobi. Pond's created an ad for one of their acne products that was interactive in that when a person looked at their phone, the camera would capture their features and highlight acne-prone areas. The ad didn't require any software to be downloaded or for the user to visit any other site.</a:t>
            </a:r>
            <a:endParaRPr sz="1350">
              <a:solidFill>
                <a:srgbClr val="0000EE"/>
              </a:solidFill>
              <a:highlight>
                <a:srgbClr val="FFFFFF"/>
              </a:highlight>
            </a:endParaRPr>
          </a:p>
          <a:p>
            <a:pPr marL="0" lvl="0" indent="0" algn="l" rtl="0">
              <a:lnSpc>
                <a:spcPct val="150000"/>
              </a:lnSpc>
              <a:spcBef>
                <a:spcPts val="2100"/>
              </a:spcBef>
              <a:spcAft>
                <a:spcPts val="0"/>
              </a:spcAft>
              <a:buClr>
                <a:schemeClr val="dk1"/>
              </a:buClr>
              <a:buSzPts val="1100"/>
              <a:buFont typeface="Arial"/>
              <a:buNone/>
            </a:pPr>
            <a:r>
              <a:rPr lang="uk" sz="1300">
                <a:solidFill>
                  <a:srgbClr val="111111"/>
                </a:solidFill>
                <a:highlight>
                  <a:srgbClr val="FFFFFF"/>
                </a:highlight>
              </a:rPr>
              <a:t>Ruffles</a:t>
            </a:r>
            <a:endParaRPr sz="1300">
              <a:solidFill>
                <a:srgbClr val="111111"/>
              </a:solidFill>
              <a:highlight>
                <a:srgbClr val="FFFFFF"/>
              </a:highlight>
            </a:endParaRPr>
          </a:p>
          <a:p>
            <a:pPr marL="0" lvl="0" indent="0" algn="l" rtl="0">
              <a:spcBef>
                <a:spcPts val="400"/>
              </a:spcBef>
              <a:spcAft>
                <a:spcPts val="0"/>
              </a:spcAft>
              <a:buNone/>
            </a:pPr>
            <a:r>
              <a:rPr lang="uk" sz="1350">
                <a:solidFill>
                  <a:srgbClr val="111111"/>
                </a:solidFill>
                <a:highlight>
                  <a:srgbClr val="FFFFFF"/>
                </a:highlight>
              </a:rPr>
              <a:t>Ruffles witnessed declining sales in Brazil and decided to target teenagers with interactive ads. It created a mobile reality game called AmiGo. The user saw what the game showed them while their friends saw what the user's camera showed them. Friends would see Ruffle chips surrounding the user and they could send voice commands to their friend on where they can grab the chips. The more chips collected the more points the user would receive. Ruffles ranked the highest-scoring users on its social media accounts.</a:t>
            </a:r>
            <a:endParaRPr sz="1350">
              <a:solidFill>
                <a:srgbClr val="0000EE"/>
              </a:solidFill>
              <a:highlight>
                <a:srgbClr val="FFFFFF"/>
              </a:highlight>
            </a:endParaRPr>
          </a:p>
          <a:p>
            <a:pPr marL="0" lvl="0" indent="0" algn="l" rtl="0">
              <a:spcBef>
                <a:spcPts val="2100"/>
              </a:spcBef>
              <a:spcAft>
                <a:spcPts val="0"/>
              </a:spcAft>
              <a:buClr>
                <a:schemeClr val="dk1"/>
              </a:buClr>
              <a:buSzPts val="1100"/>
              <a:buFont typeface="Arial"/>
              <a:buNone/>
            </a:pPr>
            <a:r>
              <a:rPr lang="uk" sz="1300">
                <a:solidFill>
                  <a:srgbClr val="111111"/>
                </a:solidFill>
                <a:highlight>
                  <a:srgbClr val="FFFFFF"/>
                </a:highlight>
              </a:rPr>
              <a:t>Nissan</a:t>
            </a:r>
            <a:endParaRPr sz="1300">
              <a:solidFill>
                <a:srgbClr val="111111"/>
              </a:solidFill>
              <a:highlight>
                <a:srgbClr val="FFFFFF"/>
              </a:highlight>
            </a:endParaRPr>
          </a:p>
          <a:p>
            <a:pPr marL="0" lvl="0" indent="0" algn="l" rtl="0">
              <a:spcBef>
                <a:spcPts val="2100"/>
              </a:spcBef>
              <a:spcAft>
                <a:spcPts val="2100"/>
              </a:spcAft>
              <a:buNone/>
            </a:pPr>
            <a:r>
              <a:rPr lang="uk" sz="1350">
                <a:solidFill>
                  <a:srgbClr val="111111"/>
                </a:solidFill>
                <a:highlight>
                  <a:srgbClr val="FFFFFF"/>
                </a:highlight>
              </a:rPr>
              <a:t>Nissan created the "Evil Snowmen" ad for its Rogue SUV. The ad was a video where its Rogue SUV fought a gang of snowmen. The ad also contained hotspots on the screen that users could touch to learn more about the SUV's features. Other hotspots also provided weather and snow safety advice.</a:t>
            </a:r>
            <a:endParaRPr/>
          </a:p>
        </p:txBody>
      </p:sp>
      <p:pic>
        <p:nvPicPr>
          <p:cNvPr id="122" name="Google Shape;122;p16"/>
          <p:cNvPicPr preferRelativeResize="0"/>
          <p:nvPr/>
        </p:nvPicPr>
        <p:blipFill>
          <a:blip r:embed="rId3">
            <a:alphaModFix/>
          </a:blip>
          <a:stretch>
            <a:fillRect/>
          </a:stretch>
        </p:blipFill>
        <p:spPr>
          <a:xfrm>
            <a:off x="1105825" y="2094425"/>
            <a:ext cx="471551" cy="471574"/>
          </a:xfrm>
          <a:prstGeom prst="rect">
            <a:avLst/>
          </a:prstGeom>
          <a:noFill/>
          <a:ln>
            <a:noFill/>
          </a:ln>
        </p:spPr>
      </p:pic>
      <p:pic>
        <p:nvPicPr>
          <p:cNvPr id="123" name="Google Shape;123;p16"/>
          <p:cNvPicPr preferRelativeResize="0"/>
          <p:nvPr/>
        </p:nvPicPr>
        <p:blipFill>
          <a:blip r:embed="rId4">
            <a:alphaModFix/>
          </a:blip>
          <a:stretch>
            <a:fillRect/>
          </a:stretch>
        </p:blipFill>
        <p:spPr>
          <a:xfrm>
            <a:off x="942975" y="4056487"/>
            <a:ext cx="471549" cy="490452"/>
          </a:xfrm>
          <a:prstGeom prst="rect">
            <a:avLst/>
          </a:prstGeom>
          <a:noFill/>
          <a:ln>
            <a:noFill/>
          </a:ln>
        </p:spPr>
      </p:pic>
      <p:pic>
        <p:nvPicPr>
          <p:cNvPr id="124" name="Google Shape;124;p16"/>
          <p:cNvPicPr preferRelativeResize="0"/>
          <p:nvPr/>
        </p:nvPicPr>
        <p:blipFill>
          <a:blip r:embed="rId5">
            <a:alphaModFix/>
          </a:blip>
          <a:stretch>
            <a:fillRect/>
          </a:stretch>
        </p:blipFill>
        <p:spPr>
          <a:xfrm>
            <a:off x="942975" y="5497162"/>
            <a:ext cx="382702" cy="574198"/>
          </a:xfrm>
          <a:prstGeom prst="rect">
            <a:avLst/>
          </a:prstGeom>
          <a:noFill/>
          <a:ln>
            <a:noFill/>
          </a:ln>
        </p:spPr>
      </p:pic>
      <p:pic>
        <p:nvPicPr>
          <p:cNvPr id="125" name="Google Shape;125;p16"/>
          <p:cNvPicPr preferRelativeResize="0"/>
          <p:nvPr/>
        </p:nvPicPr>
        <p:blipFill rotWithShape="1">
          <a:blip r:embed="rId6">
            <a:alphaModFix/>
          </a:blip>
          <a:srcRect t="9450" b="-9450"/>
          <a:stretch/>
        </p:blipFill>
        <p:spPr>
          <a:xfrm>
            <a:off x="942975" y="7431148"/>
            <a:ext cx="1068698" cy="7055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7"/>
          <p:cNvSpPr/>
          <p:nvPr/>
        </p:nvSpPr>
        <p:spPr>
          <a:xfrm>
            <a:off x="257700" y="7016000"/>
            <a:ext cx="1554000" cy="314400"/>
          </a:xfrm>
          <a:prstGeom prst="roundRect">
            <a:avLst>
              <a:gd name="adj" fmla="val 16667"/>
            </a:avLst>
          </a:prstGeom>
          <a:solidFill>
            <a:srgbClr val="049DD9"/>
          </a:solidFill>
          <a:ln w="9525" cap="flat" cmpd="sng">
            <a:solidFill>
              <a:srgbClr val="049D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7"/>
          <p:cNvSpPr/>
          <p:nvPr/>
        </p:nvSpPr>
        <p:spPr>
          <a:xfrm>
            <a:off x="257700" y="5188800"/>
            <a:ext cx="2277900" cy="314400"/>
          </a:xfrm>
          <a:prstGeom prst="roundRect">
            <a:avLst>
              <a:gd name="adj" fmla="val 16667"/>
            </a:avLst>
          </a:prstGeom>
          <a:solidFill>
            <a:srgbClr val="049DD9"/>
          </a:solidFill>
          <a:ln w="9525" cap="flat" cmpd="sng">
            <a:solidFill>
              <a:srgbClr val="049D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57700" y="3857725"/>
            <a:ext cx="3925800" cy="314400"/>
          </a:xfrm>
          <a:prstGeom prst="roundRect">
            <a:avLst>
              <a:gd name="adj" fmla="val 16667"/>
            </a:avLst>
          </a:prstGeom>
          <a:solidFill>
            <a:srgbClr val="049DD9"/>
          </a:solidFill>
          <a:ln w="9525" cap="flat" cmpd="sng">
            <a:solidFill>
              <a:srgbClr val="049D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txBox="1">
            <a:spLocks noGrp="1"/>
          </p:cNvSpPr>
          <p:nvPr>
            <p:ph type="title"/>
          </p:nvPr>
        </p:nvSpPr>
        <p:spPr>
          <a:xfrm>
            <a:off x="257705" y="344066"/>
            <a:ext cx="7044600" cy="11904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400"/>
              </a:spcAft>
              <a:buNone/>
            </a:pPr>
            <a:r>
              <a:rPr lang="uk" sz="3600" b="1">
                <a:solidFill>
                  <a:srgbClr val="111111"/>
                </a:solidFill>
                <a:highlight>
                  <a:srgbClr val="FFFFFF"/>
                </a:highlight>
                <a:latin typeface="Goldman"/>
                <a:ea typeface="Goldman"/>
                <a:cs typeface="Goldman"/>
                <a:sym typeface="Goldman"/>
              </a:rPr>
              <a:t>How Do You Start a Mobile Marketing Business?</a:t>
            </a:r>
            <a:endParaRPr sz="3600">
              <a:latin typeface="Goldman"/>
              <a:ea typeface="Goldman"/>
              <a:cs typeface="Goldman"/>
              <a:sym typeface="Goldman"/>
            </a:endParaRPr>
          </a:p>
        </p:txBody>
      </p:sp>
      <p:sp>
        <p:nvSpPr>
          <p:cNvPr id="134" name="Google Shape;134;p17"/>
          <p:cNvSpPr/>
          <p:nvPr/>
        </p:nvSpPr>
        <p:spPr>
          <a:xfrm>
            <a:off x="306700" y="2081700"/>
            <a:ext cx="1914600" cy="314400"/>
          </a:xfrm>
          <a:prstGeom prst="roundRect">
            <a:avLst>
              <a:gd name="adj" fmla="val 16667"/>
            </a:avLst>
          </a:prstGeom>
          <a:solidFill>
            <a:srgbClr val="049DD9"/>
          </a:solidFill>
          <a:ln w="9525" cap="flat" cmpd="sng">
            <a:solidFill>
              <a:srgbClr val="049D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txBox="1">
            <a:spLocks noGrp="1"/>
          </p:cNvSpPr>
          <p:nvPr>
            <p:ph type="body" idx="1"/>
          </p:nvPr>
        </p:nvSpPr>
        <p:spPr>
          <a:xfrm>
            <a:off x="257705" y="2043271"/>
            <a:ext cx="7044600" cy="71019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a:buNone/>
            </a:pPr>
            <a:r>
              <a:rPr lang="uk" sz="1300">
                <a:solidFill>
                  <a:srgbClr val="111111"/>
                </a:solidFill>
                <a:highlight>
                  <a:srgbClr val="FFFFFF"/>
                </a:highlight>
              </a:rPr>
              <a:t>Set up a Mobile Website</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People use their smartphones for almost everything these days and so it's important that your website is formatted correctly for viewing on a smartphone. If you have an existing website, many companies offer automated systems that convert your existing website for viewing on a mobile platform. WordPress and GoDaddy are two great examples of companies that do this.</a:t>
            </a:r>
            <a:endParaRPr sz="1350">
              <a:solidFill>
                <a:srgbClr val="111111"/>
              </a:solidFill>
              <a:highlight>
                <a:srgbClr val="FFFFFF"/>
              </a:highlight>
            </a:endParaRPr>
          </a:p>
          <a:p>
            <a:pPr marL="0" lvl="0" indent="0" algn="l" rtl="0">
              <a:lnSpc>
                <a:spcPct val="150000"/>
              </a:lnSpc>
              <a:spcBef>
                <a:spcPts val="2100"/>
              </a:spcBef>
              <a:spcAft>
                <a:spcPts val="0"/>
              </a:spcAft>
              <a:buClr>
                <a:schemeClr val="dk1"/>
              </a:buClr>
              <a:buSzPts val="1100"/>
              <a:buFont typeface="Arial"/>
              <a:buNone/>
            </a:pPr>
            <a:r>
              <a:rPr lang="uk" sz="1300">
                <a:solidFill>
                  <a:srgbClr val="111111"/>
                </a:solidFill>
                <a:highlight>
                  <a:srgbClr val="FFFFFF"/>
                </a:highlight>
              </a:rPr>
              <a:t>Set up Your Business on Location-Based Platforms</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Setting up your business on the various location-based platforms, such as Foursquare, Gowalla, and </a:t>
            </a:r>
            <a:r>
              <a:rPr lang="uk" sz="1350" u="sng">
                <a:solidFill>
                  <a:srgbClr val="2C40D0"/>
                </a:solidFill>
                <a:highlight>
                  <a:srgbClr val="FFFFFF"/>
                </a:highlight>
                <a:hlinkClick r:id="rId3">
                  <a:extLst>
                    <a:ext uri="{A12FA001-AC4F-418D-AE19-62706E023703}">
                      <ahyp:hlinkClr xmlns:ahyp="http://schemas.microsoft.com/office/drawing/2018/hyperlinkcolor" val="tx"/>
                    </a:ext>
                  </a:extLst>
                </a:hlinkClick>
              </a:rPr>
              <a:t>Facebook</a:t>
            </a:r>
            <a:r>
              <a:rPr lang="uk" sz="1350">
                <a:solidFill>
                  <a:srgbClr val="111111"/>
                </a:solidFill>
                <a:highlight>
                  <a:srgbClr val="FFFFFF"/>
                </a:highlight>
              </a:rPr>
              <a:t> Places is a good way to make your business available to a wider range of people and to start running mobile ad campaigns.</a:t>
            </a:r>
            <a:endParaRPr sz="1350">
              <a:solidFill>
                <a:srgbClr val="111111"/>
              </a:solidFill>
              <a:highlight>
                <a:srgbClr val="FFFFFF"/>
              </a:highlight>
            </a:endParaRPr>
          </a:p>
          <a:p>
            <a:pPr marL="0" lvl="0" indent="0" algn="l" rtl="0">
              <a:lnSpc>
                <a:spcPct val="150000"/>
              </a:lnSpc>
              <a:spcBef>
                <a:spcPts val="2100"/>
              </a:spcBef>
              <a:spcAft>
                <a:spcPts val="0"/>
              </a:spcAft>
              <a:buClr>
                <a:schemeClr val="dk1"/>
              </a:buClr>
              <a:buSzPts val="1100"/>
              <a:buFont typeface="Arial"/>
              <a:buNone/>
            </a:pPr>
            <a:r>
              <a:rPr lang="uk" sz="1300">
                <a:solidFill>
                  <a:srgbClr val="111111"/>
                </a:solidFill>
                <a:highlight>
                  <a:srgbClr val="FFFFFF"/>
                </a:highlight>
              </a:rPr>
              <a:t>Start a Mobile Ad Campaign</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Once your website is set up for mobile device viewing and you've understood how the mobile ad marketing world works, it's time to set one up for your business. Mobil ad campaigns are a crucial element for businesses to get viewership. If you have a skateboard shop in the neighborhood and someone searches "best skateboard shops near me" you want to make sure that your business pops up in their search.</a:t>
            </a:r>
            <a:endParaRPr sz="1350">
              <a:solidFill>
                <a:srgbClr val="111111"/>
              </a:solidFill>
              <a:highlight>
                <a:srgbClr val="FFFFFF"/>
              </a:highlight>
            </a:endParaRPr>
          </a:p>
          <a:p>
            <a:pPr marL="0" lvl="0" indent="0" algn="l" rtl="0">
              <a:lnSpc>
                <a:spcPct val="150000"/>
              </a:lnSpc>
              <a:spcBef>
                <a:spcPts val="2100"/>
              </a:spcBef>
              <a:spcAft>
                <a:spcPts val="0"/>
              </a:spcAft>
              <a:buClr>
                <a:schemeClr val="dk1"/>
              </a:buClr>
              <a:buSzPts val="1100"/>
              <a:buFont typeface="Arial"/>
              <a:buNone/>
            </a:pPr>
            <a:r>
              <a:rPr lang="uk" sz="1300">
                <a:solidFill>
                  <a:srgbClr val="111111"/>
                </a:solidFill>
                <a:highlight>
                  <a:srgbClr val="FFFFFF"/>
                </a:highlight>
              </a:rPr>
              <a:t>Utilize QR Codes</a:t>
            </a:r>
            <a:endParaRPr sz="1300">
              <a:solidFill>
                <a:srgbClr val="111111"/>
              </a:solidFill>
              <a:highlight>
                <a:srgbClr val="FFFFFF"/>
              </a:highlight>
            </a:endParaRPr>
          </a:p>
          <a:p>
            <a:pPr marL="0" lvl="0" indent="0" algn="l" rtl="0">
              <a:spcBef>
                <a:spcPts val="400"/>
              </a:spcBef>
              <a:spcAft>
                <a:spcPts val="0"/>
              </a:spcAft>
              <a:buClr>
                <a:schemeClr val="dk1"/>
              </a:buClr>
              <a:buSzPts val="1100"/>
              <a:buFont typeface="Arial"/>
              <a:buNone/>
            </a:pPr>
            <a:r>
              <a:rPr lang="uk" sz="1350">
                <a:solidFill>
                  <a:srgbClr val="111111"/>
                </a:solidFill>
                <a:highlight>
                  <a:srgbClr val="FFFFFF"/>
                </a:highlight>
              </a:rPr>
              <a:t>QR codes, which are square bar codes containing information, can be placed in a variety of locations, and once scanned by a phone's camera, direct a user to a website that can show a business's website, promotions, or other important information. They're a simple and easy way to make your business known.</a:t>
            </a:r>
            <a:endParaRPr sz="1350">
              <a:solidFill>
                <a:srgbClr val="111111"/>
              </a:solidFill>
              <a:highlight>
                <a:srgbClr val="FFFFFF"/>
              </a:highlight>
            </a:endParaRPr>
          </a:p>
          <a:p>
            <a:pPr marL="0" lvl="0" indent="0" algn="l" rtl="0">
              <a:spcBef>
                <a:spcPts val="2100"/>
              </a:spcBef>
              <a:spcAft>
                <a:spcPts val="12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33E8C"/>
            </a:gs>
            <a:gs pos="100000">
              <a:srgbClr val="0D0D0D"/>
            </a:gs>
          </a:gsLst>
          <a:lin ang="2700006" scaled="0"/>
        </a:gradFill>
        <a:effectLst/>
      </p:bgPr>
    </p:bg>
    <p:spTree>
      <p:nvGrpSpPr>
        <p:cNvPr id="1" name="Shape 139"/>
        <p:cNvGrpSpPr/>
        <p:nvPr/>
      </p:nvGrpSpPr>
      <p:grpSpPr>
        <a:xfrm>
          <a:off x="0" y="0"/>
          <a:ext cx="0" cy="0"/>
          <a:chOff x="0" y="0"/>
          <a:chExt cx="0" cy="0"/>
        </a:xfrm>
      </p:grpSpPr>
      <p:pic>
        <p:nvPicPr>
          <p:cNvPr id="140" name="Google Shape;140;p18"/>
          <p:cNvPicPr preferRelativeResize="0"/>
          <p:nvPr/>
        </p:nvPicPr>
        <p:blipFill rotWithShape="1">
          <a:blip r:embed="rId3">
            <a:alphaModFix amt="20000"/>
          </a:blip>
          <a:srcRect l="26438" r="26433"/>
          <a:stretch/>
        </p:blipFill>
        <p:spPr>
          <a:xfrm>
            <a:off x="0" y="0"/>
            <a:ext cx="7560003" cy="10691997"/>
          </a:xfrm>
          <a:prstGeom prst="rect">
            <a:avLst/>
          </a:prstGeom>
          <a:noFill/>
          <a:ln>
            <a:noFill/>
          </a:ln>
        </p:spPr>
      </p:pic>
      <p:sp>
        <p:nvSpPr>
          <p:cNvPr id="141" name="Google Shape;141;p18"/>
          <p:cNvSpPr/>
          <p:nvPr/>
        </p:nvSpPr>
        <p:spPr>
          <a:xfrm>
            <a:off x="0" y="3008175"/>
            <a:ext cx="4790100" cy="5280600"/>
          </a:xfrm>
          <a:prstGeom prst="rect">
            <a:avLst/>
          </a:prstGeom>
          <a:solidFill>
            <a:srgbClr val="049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txBox="1"/>
          <p:nvPr/>
        </p:nvSpPr>
        <p:spPr>
          <a:xfrm>
            <a:off x="518475" y="3220275"/>
            <a:ext cx="38004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3600">
                <a:solidFill>
                  <a:schemeClr val="lt1"/>
                </a:solidFill>
                <a:latin typeface="Goldman"/>
                <a:ea typeface="Goldman"/>
                <a:cs typeface="Goldman"/>
                <a:sym typeface="Goldman"/>
              </a:rPr>
              <a:t>CONCLUSION</a:t>
            </a:r>
            <a:endParaRPr sz="3600">
              <a:solidFill>
                <a:schemeClr val="lt1"/>
              </a:solidFill>
              <a:latin typeface="Goldman"/>
              <a:ea typeface="Goldman"/>
              <a:cs typeface="Goldman"/>
              <a:sym typeface="Goldman"/>
            </a:endParaRPr>
          </a:p>
        </p:txBody>
      </p:sp>
      <p:sp>
        <p:nvSpPr>
          <p:cNvPr id="143" name="Google Shape;143;p18"/>
          <p:cNvSpPr txBox="1"/>
          <p:nvPr/>
        </p:nvSpPr>
        <p:spPr>
          <a:xfrm>
            <a:off x="518475" y="3959175"/>
            <a:ext cx="3800400" cy="238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In conclusion, this marketing report has identified key market trends and provided recommendations for our company to stay competitive in the market. By investing in, mobile marketing we believe that our company can increase sales and improve brand awareness.</a:t>
            </a: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endParaRPr>
              <a:solidFill>
                <a:schemeClr val="lt1"/>
              </a:solidFill>
              <a:latin typeface="Inter"/>
              <a:ea typeface="Inter"/>
              <a:cs typeface="Inter"/>
              <a:sym typeface="Inter"/>
            </a:endParaRPr>
          </a:p>
        </p:txBody>
      </p:sp>
      <p:sp>
        <p:nvSpPr>
          <p:cNvPr id="144" name="Google Shape;144;p18"/>
          <p:cNvSpPr txBox="1"/>
          <p:nvPr/>
        </p:nvSpPr>
        <p:spPr>
          <a:xfrm>
            <a:off x="518463" y="8497275"/>
            <a:ext cx="31221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a:solidFill>
                <a:schemeClr val="lt1"/>
              </a:solidFill>
              <a:latin typeface="Inter"/>
              <a:ea typeface="Inter"/>
              <a:cs typeface="Inter"/>
              <a:sym typeface="Inter"/>
            </a:endParaRPr>
          </a:p>
          <a:p>
            <a:pPr marL="0" lvl="0" indent="0" algn="l" rtl="0">
              <a:lnSpc>
                <a:spcPct val="115000"/>
              </a:lnSpc>
              <a:spcBef>
                <a:spcPts val="0"/>
              </a:spcBef>
              <a:spcAft>
                <a:spcPts val="0"/>
              </a:spcAft>
              <a:buNone/>
            </a:pPr>
            <a:r>
              <a:rPr lang="uk">
                <a:solidFill>
                  <a:schemeClr val="lt1"/>
                </a:solidFill>
                <a:latin typeface="Inter"/>
                <a:ea typeface="Inter"/>
                <a:cs typeface="Inter"/>
                <a:sym typeface="Inter"/>
              </a:rPr>
              <a:t>Submitted To: Sh. Gurvinder Singh</a:t>
            </a:r>
            <a:endParaRPr>
              <a:solidFill>
                <a:schemeClr val="lt1"/>
              </a:solidFill>
              <a:latin typeface="Inter"/>
              <a:ea typeface="Inter"/>
              <a:cs typeface="Inter"/>
              <a:sym typeface="Inter"/>
            </a:endParaRPr>
          </a:p>
        </p:txBody>
      </p:sp>
      <p:sp>
        <p:nvSpPr>
          <p:cNvPr id="145" name="Google Shape;145;p18"/>
          <p:cNvSpPr txBox="1"/>
          <p:nvPr/>
        </p:nvSpPr>
        <p:spPr>
          <a:xfrm>
            <a:off x="544825" y="6569875"/>
            <a:ext cx="38577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b="1" i="1" u="sng"/>
              <a:t>“Successful Content doesn’t need to be viral or reach millions of people, </a:t>
            </a:r>
            <a:endParaRPr b="1" i="1" u="sng"/>
          </a:p>
          <a:p>
            <a:pPr marL="0" lvl="0" indent="0" algn="l" rtl="0">
              <a:spcBef>
                <a:spcPts val="0"/>
              </a:spcBef>
              <a:spcAft>
                <a:spcPts val="0"/>
              </a:spcAft>
              <a:buNone/>
            </a:pPr>
            <a:r>
              <a:rPr lang="uk" b="1" i="1" u="sng"/>
              <a:t>focus on designing your content so that it moves customer towards a specific goal”</a:t>
            </a:r>
            <a:endParaRPr b="1" i="1" u="sng"/>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944</Words>
  <Application>Microsoft Office PowerPoint</Application>
  <PresentationFormat>Custom</PresentationFormat>
  <Paragraphs>50</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Inter</vt:lpstr>
      <vt:lpstr>Arial</vt:lpstr>
      <vt:lpstr>Goldman</vt:lpstr>
      <vt:lpstr>Simple Light</vt:lpstr>
      <vt:lpstr>PowerPoint Presentation</vt:lpstr>
      <vt:lpstr>PowerPoint Presentation</vt:lpstr>
      <vt:lpstr>PowerPoint Presentation</vt:lpstr>
      <vt:lpstr>Examples of Mobile Marketing  </vt:lpstr>
      <vt:lpstr>How Do You Start a Mobile Marketing Business?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Sachin Rajbhar</cp:lastModifiedBy>
  <cp:revision>1</cp:revision>
  <dcterms:modified xsi:type="dcterms:W3CDTF">2023-06-10T12:30:14Z</dcterms:modified>
</cp:coreProperties>
</file>